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</p:sldMasterIdLst>
  <p:notesMasterIdLst>
    <p:notesMasterId r:id="rId32"/>
  </p:notesMasterIdLst>
  <p:sldIdLst>
    <p:sldId id="433" r:id="rId2"/>
    <p:sldId id="402" r:id="rId3"/>
    <p:sldId id="403" r:id="rId4"/>
    <p:sldId id="404" r:id="rId5"/>
    <p:sldId id="405" r:id="rId6"/>
    <p:sldId id="406" r:id="rId7"/>
    <p:sldId id="408" r:id="rId8"/>
    <p:sldId id="420" r:id="rId9"/>
    <p:sldId id="409" r:id="rId10"/>
    <p:sldId id="410" r:id="rId11"/>
    <p:sldId id="411" r:id="rId12"/>
    <p:sldId id="412" r:id="rId13"/>
    <p:sldId id="413" r:id="rId14"/>
    <p:sldId id="414" r:id="rId15"/>
    <p:sldId id="407" r:id="rId16"/>
    <p:sldId id="415" r:id="rId17"/>
    <p:sldId id="431" r:id="rId18"/>
    <p:sldId id="432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18" r:id="rId30"/>
    <p:sldId id="419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-93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80" autoAdjust="0"/>
  </p:normalViewPr>
  <p:slideViewPr>
    <p:cSldViewPr>
      <p:cViewPr>
        <p:scale>
          <a:sx n="60" d="100"/>
          <a:sy n="60" d="100"/>
        </p:scale>
        <p:origin x="-143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A2133C-8CC5-4DAF-A408-83C1C1D61E7E}" type="datetime1">
              <a:rPr lang="en-US"/>
              <a:pPr/>
              <a:t>10/14/2016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3C0589-4B22-411D-B3F5-1EF8E5BE57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1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AF18B-6616-4DAF-B00A-40E073907B4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20109-52A5-485C-90FE-9200CA45FE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66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20109-52A5-485C-90FE-9200CA45FE9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14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20109-52A5-485C-90FE-9200CA45FE9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44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C0589-4B22-411D-B3F5-1EF8E5BE57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C0589-4B22-411D-B3F5-1EF8E5BE57F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C0589-4B22-411D-B3F5-1EF8E5BE57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C0589-4B22-411D-B3F5-1EF8E5BE57F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C0589-4B22-411D-B3F5-1EF8E5BE57F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2ABD4-5B04-40C0-AADA-11337ACBDD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CF9A8-AFC3-4AE4-B0E8-5668F5237BD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9A6F-BB3B-48C3-8CF3-D1B76BE3383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089EC-F945-4115-84AD-4BC1554191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61132-BF2B-4E2B-A60E-D9FA7EA01B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DA3C7-65CB-4C60-A061-EFB111D4CE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BEDC4-5646-4BC6-8FDA-346ED64C25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73B5E-596C-47C1-9B3C-2569A705A3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890F-35CF-4BDB-AE57-627E812E113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D1F7E-47DF-4690-9676-7C7A7520F7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437EB-DAFC-4215-A7A6-CFBD46CC1A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itchFamily="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itchFamily="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913B7A9-B97A-4240-909B-A3B5534E5621}" type="slidenum">
              <a:rPr lang="en-GB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9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  <a:ea typeface="ＭＳ Ｐゴシック" pitchFamily="-9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  <a:ea typeface="ＭＳ Ｐゴシック" pitchFamily="-9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  <a:ea typeface="ＭＳ Ｐゴシック" pitchFamily="-9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  <a:ea typeface="ＭＳ Ｐゴシック" pitchFamily="-9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9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9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988840"/>
          </a:xfrm>
        </p:spPr>
        <p:txBody>
          <a:bodyPr/>
          <a:lstStyle/>
          <a:p>
            <a:r>
              <a:rPr lang="en-GB" altLang="en-US" sz="4000" b="1" dirty="0">
                <a:solidFill>
                  <a:srgbClr val="FFC000"/>
                </a:solidFill>
              </a:rPr>
              <a:t>Part </a:t>
            </a:r>
            <a:r>
              <a:rPr lang="en-GB" altLang="en-US" sz="4000" b="1" dirty="0" smtClean="0">
                <a:solidFill>
                  <a:srgbClr val="FFC000"/>
                </a:solidFill>
              </a:rPr>
              <a:t>4.0</a:t>
            </a:r>
            <a:r>
              <a:rPr lang="en-GB" sz="4000" b="1" dirty="0" smtClean="0">
                <a:solidFill>
                  <a:srgbClr val="FFC000"/>
                </a:solidFill>
              </a:rPr>
              <a:t/>
            </a:r>
            <a:br>
              <a:rPr lang="en-GB" sz="4000" b="1" dirty="0" smtClean="0">
                <a:solidFill>
                  <a:srgbClr val="FFC000"/>
                </a:solidFill>
              </a:rPr>
            </a:br>
            <a:r>
              <a:rPr lang="en-GB" sz="4000" b="1" dirty="0" smtClean="0">
                <a:solidFill>
                  <a:srgbClr val="FFC000"/>
                </a:solidFill>
              </a:rPr>
              <a:t>Standardised </a:t>
            </a:r>
            <a:r>
              <a:rPr lang="en-GB" sz="4000" b="1" dirty="0">
                <a:solidFill>
                  <a:srgbClr val="FFC000"/>
                </a:solidFill>
              </a:rPr>
              <a:t>I</a:t>
            </a:r>
            <a:r>
              <a:rPr lang="en-GB" sz="4000" b="1" dirty="0" smtClean="0">
                <a:solidFill>
                  <a:srgbClr val="FFC000"/>
                </a:solidFill>
              </a:rPr>
              <a:t>nterpretation of </a:t>
            </a:r>
            <a:r>
              <a:rPr lang="en-GB" sz="4000" b="1" dirty="0">
                <a:solidFill>
                  <a:srgbClr val="FFC000"/>
                </a:solidFill>
              </a:rPr>
              <a:t>P</a:t>
            </a:r>
            <a:r>
              <a:rPr lang="en-GB" sz="4000" b="1" dirty="0" smtClean="0">
                <a:solidFill>
                  <a:srgbClr val="FFC000"/>
                </a:solidFill>
              </a:rPr>
              <a:t>aediatric Cervical </a:t>
            </a:r>
            <a:r>
              <a:rPr lang="en-GB" sz="4000" b="1" dirty="0">
                <a:solidFill>
                  <a:srgbClr val="FFC000"/>
                </a:solidFill>
              </a:rPr>
              <a:t>S</a:t>
            </a:r>
            <a:r>
              <a:rPr lang="en-GB" sz="4000" b="1" dirty="0" smtClean="0">
                <a:solidFill>
                  <a:srgbClr val="FFC000"/>
                </a:solidFill>
              </a:rPr>
              <a:t>pine Radiographs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15841" cy="2637535"/>
          </a:xfrm>
        </p:spPr>
        <p:txBody>
          <a:bodyPr numCol="2"/>
          <a:lstStyle/>
          <a:p>
            <a:pPr algn="l"/>
            <a:endParaRPr lang="en-GB" sz="2400" b="1" dirty="0">
              <a:solidFill>
                <a:srgbClr val="FFC000"/>
              </a:solidFill>
            </a:endParaRPr>
          </a:p>
          <a:p>
            <a:pPr algn="l"/>
            <a:r>
              <a:rPr lang="en-GB" sz="2400" b="1" dirty="0" smtClean="0">
                <a:solidFill>
                  <a:srgbClr val="FFC000"/>
                </a:solidFill>
              </a:rPr>
              <a:t>Done </a:t>
            </a:r>
            <a:r>
              <a:rPr lang="en-GB" sz="2400" b="1" dirty="0">
                <a:solidFill>
                  <a:srgbClr val="FFC000"/>
                </a:solidFill>
              </a:rPr>
              <a:t>in collaboration with:</a:t>
            </a:r>
          </a:p>
          <a:p>
            <a:pPr algn="l"/>
            <a:r>
              <a:rPr lang="en-GB" sz="2400" dirty="0">
                <a:solidFill>
                  <a:srgbClr val="FFC000"/>
                </a:solidFill>
              </a:rPr>
              <a:t>The Northern School of Radiology, UK</a:t>
            </a:r>
          </a:p>
          <a:p>
            <a:pPr algn="l"/>
            <a:r>
              <a:rPr lang="en-GB" sz="2400" dirty="0" smtClean="0">
                <a:solidFill>
                  <a:srgbClr val="FFC000"/>
                </a:solidFill>
              </a:rPr>
              <a:t>County </a:t>
            </a:r>
            <a:r>
              <a:rPr lang="en-GB" sz="2400" dirty="0">
                <a:solidFill>
                  <a:srgbClr val="FFC000"/>
                </a:solidFill>
              </a:rPr>
              <a:t>Durham and Darlington NHS Foundation Trust</a:t>
            </a:r>
          </a:p>
          <a:p>
            <a:endParaRPr lang="en-GB" sz="2400" dirty="0">
              <a:solidFill>
                <a:srgbClr val="FFC000"/>
              </a:solidFill>
            </a:endParaRPr>
          </a:p>
          <a:p>
            <a:pPr algn="r"/>
            <a:r>
              <a:rPr lang="en-GB" sz="2400" dirty="0" smtClean="0">
                <a:solidFill>
                  <a:srgbClr val="FFC000"/>
                </a:solidFill>
              </a:rPr>
              <a:t>Authors:</a:t>
            </a:r>
          </a:p>
          <a:p>
            <a:pPr algn="r"/>
            <a:r>
              <a:rPr lang="en-GB" sz="2400" dirty="0" err="1" smtClean="0">
                <a:solidFill>
                  <a:srgbClr val="FFC000"/>
                </a:solidFill>
              </a:rPr>
              <a:t>Dr</a:t>
            </a:r>
            <a:r>
              <a:rPr lang="en-GB" sz="2400" dirty="0" err="1">
                <a:solidFill>
                  <a:srgbClr val="FFC000"/>
                </a:solidFill>
              </a:rPr>
              <a:t>.</a:t>
            </a:r>
            <a:r>
              <a:rPr lang="en-GB" sz="2400" dirty="0">
                <a:solidFill>
                  <a:srgbClr val="FFC000"/>
                </a:solidFill>
              </a:rPr>
              <a:t> Nadia Mcallister </a:t>
            </a:r>
            <a:r>
              <a:rPr lang="en-GB" sz="2400" dirty="0" smtClean="0">
                <a:solidFill>
                  <a:srgbClr val="FFC000"/>
                </a:solidFill>
              </a:rPr>
              <a:t>MD</a:t>
            </a:r>
          </a:p>
          <a:p>
            <a:pPr algn="r"/>
            <a:r>
              <a:rPr lang="en-GB" sz="2400" dirty="0" err="1" smtClean="0">
                <a:solidFill>
                  <a:srgbClr val="FFC000"/>
                </a:solidFill>
              </a:rPr>
              <a:t>Dr.</a:t>
            </a:r>
            <a:r>
              <a:rPr lang="en-GB" sz="2400" dirty="0" smtClean="0">
                <a:solidFill>
                  <a:srgbClr val="FFC000"/>
                </a:solidFill>
              </a:rPr>
              <a:t> Alasdair Mackie MD</a:t>
            </a:r>
          </a:p>
          <a:p>
            <a:pPr algn="r"/>
            <a:r>
              <a:rPr lang="en-GB" sz="2400" dirty="0" err="1" smtClean="0">
                <a:solidFill>
                  <a:srgbClr val="FFC000"/>
                </a:solidFill>
              </a:rPr>
              <a:t>Dr.</a:t>
            </a:r>
            <a:r>
              <a:rPr lang="en-GB" sz="2400" dirty="0" smtClean="0">
                <a:solidFill>
                  <a:srgbClr val="FFC000"/>
                </a:solidFill>
              </a:rPr>
              <a:t> Abdelrahman Omer MD</a:t>
            </a:r>
          </a:p>
          <a:p>
            <a:pPr algn="r"/>
            <a:r>
              <a:rPr lang="en-GB" sz="2400" dirty="0" err="1" smtClean="0">
                <a:solidFill>
                  <a:srgbClr val="FFC000"/>
                </a:solidFill>
              </a:rPr>
              <a:t>Dr.</a:t>
            </a:r>
            <a:r>
              <a:rPr lang="en-GB" sz="2400" dirty="0" smtClean="0">
                <a:solidFill>
                  <a:srgbClr val="FFC000"/>
                </a:solidFill>
              </a:rPr>
              <a:t> Ramdas Senasi MD</a:t>
            </a:r>
          </a:p>
          <a:p>
            <a:pPr algn="r"/>
            <a:r>
              <a:rPr lang="en-GB" sz="2400" dirty="0" err="1" smtClean="0">
                <a:solidFill>
                  <a:srgbClr val="FFC000"/>
                </a:solidFill>
              </a:rPr>
              <a:t>Dr.</a:t>
            </a:r>
            <a:r>
              <a:rPr lang="en-GB" sz="2400" dirty="0" smtClean="0">
                <a:solidFill>
                  <a:srgbClr val="FFC000"/>
                </a:solidFill>
              </a:rPr>
              <a:t> Sarath Bethapudi MD</a:t>
            </a:r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15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93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 assess </a:t>
            </a:r>
            <a:r>
              <a:rPr lang="en-GB" b="1" dirty="0" smtClean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C000"/>
                </a:solidFill>
              </a:rPr>
              <a:t>isc (and other) spaces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556792"/>
            <a:ext cx="4427984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Assess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intervertebral disc spaces</a:t>
            </a:r>
          </a:p>
          <a:p>
            <a:pPr lvl="1"/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Equal in height at all levels</a:t>
            </a:r>
          </a:p>
          <a:p>
            <a:pPr lvl="1"/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Symmetric and parallel</a:t>
            </a:r>
          </a:p>
          <a:p>
            <a:endParaRPr lang="en-GB" sz="1100" dirty="0" smtClean="0">
              <a:solidFill>
                <a:srgbClr val="FFC000"/>
              </a:solidFill>
              <a:latin typeface="+mj-lt"/>
            </a:endParaRPr>
          </a:p>
          <a:p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Assess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  <a:latin typeface="+mj-lt"/>
              </a:rPr>
              <a:t>facet joint spaces</a:t>
            </a:r>
          </a:p>
          <a:p>
            <a:pPr lvl="1"/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Equal distance at all levels</a:t>
            </a:r>
          </a:p>
          <a:p>
            <a:endParaRPr lang="en-GB" sz="1050" dirty="0" smtClean="0">
              <a:solidFill>
                <a:srgbClr val="FFC000"/>
              </a:solidFill>
              <a:latin typeface="+mj-lt"/>
            </a:endParaRPr>
          </a:p>
          <a:p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Assess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spaces between spinous processes</a:t>
            </a:r>
          </a:p>
          <a:p>
            <a:pPr lvl="1"/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C1 – C2 space is large</a:t>
            </a:r>
          </a:p>
          <a:p>
            <a:pPr lvl="1"/>
            <a:r>
              <a:rPr lang="en-GB" sz="2400" dirty="0" smtClean="0">
                <a:solidFill>
                  <a:srgbClr val="FFC000"/>
                </a:solidFill>
                <a:latin typeface="+mj-lt"/>
              </a:rPr>
              <a:t>C3 – C7 spaces are similar in size</a:t>
            </a:r>
          </a:p>
          <a:p>
            <a:endParaRPr lang="en-GB" sz="2400" dirty="0">
              <a:latin typeface="+mj-lt"/>
            </a:endParaRPr>
          </a:p>
        </p:txBody>
      </p:sp>
      <p:pic>
        <p:nvPicPr>
          <p:cNvPr id="7170" name="Picture 2" descr="E:\C-SPINE TEACHING\Picture9.jpg"/>
          <p:cNvPicPr>
            <a:picLocks noChangeAspect="1" noChangeArrowheads="1"/>
          </p:cNvPicPr>
          <p:nvPr/>
        </p:nvPicPr>
        <p:blipFill>
          <a:blip r:embed="rId2" cstate="print"/>
          <a:srcRect r="11273"/>
          <a:stretch>
            <a:fillRect/>
          </a:stretch>
        </p:blipFill>
        <p:spPr bwMode="auto">
          <a:xfrm>
            <a:off x="539552" y="1700808"/>
            <a:ext cx="388843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E </a:t>
            </a:r>
            <a:r>
              <a:rPr lang="en-GB" sz="4000" b="1" dirty="0" smtClean="0">
                <a:solidFill>
                  <a:srgbClr val="FFC000"/>
                </a:solidFill>
              </a:rPr>
              <a:t>– assess for </a:t>
            </a:r>
            <a:r>
              <a:rPr lang="en-GB" sz="4000" b="1" dirty="0" smtClean="0">
                <a:solidFill>
                  <a:srgbClr val="FF0000"/>
                </a:solidFill>
              </a:rPr>
              <a:t>e</a:t>
            </a:r>
            <a:r>
              <a:rPr lang="en-GB" sz="4000" b="1" dirty="0" smtClean="0">
                <a:solidFill>
                  <a:srgbClr val="FFC000"/>
                </a:solidFill>
              </a:rPr>
              <a:t>ffusion (soft tissues)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412776"/>
            <a:ext cx="4932040" cy="36004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</a:rPr>
              <a:t>Assess soft tissues for </a:t>
            </a:r>
            <a:r>
              <a:rPr lang="en-GB" sz="2800" b="1" dirty="0" smtClean="0">
                <a:solidFill>
                  <a:srgbClr val="0070C0"/>
                </a:solidFill>
              </a:rPr>
              <a:t>effusion</a:t>
            </a:r>
            <a:r>
              <a:rPr lang="en-GB" sz="2800" dirty="0" smtClean="0">
                <a:solidFill>
                  <a:srgbClr val="FFC000"/>
                </a:solidFill>
              </a:rPr>
              <a:t>, </a:t>
            </a:r>
            <a:r>
              <a:rPr lang="en-GB" sz="2400" dirty="0" smtClean="0">
                <a:solidFill>
                  <a:srgbClr val="FFC000"/>
                </a:solidFill>
              </a:rPr>
              <a:t>which could be due to:</a:t>
            </a:r>
            <a:endParaRPr lang="en-GB" sz="2400" b="1" dirty="0" smtClean="0">
              <a:solidFill>
                <a:srgbClr val="FFC000"/>
              </a:solidFill>
            </a:endParaRPr>
          </a:p>
          <a:p>
            <a:pPr lvl="1"/>
            <a:r>
              <a:rPr lang="en-GB" sz="2000" dirty="0" smtClean="0">
                <a:solidFill>
                  <a:srgbClr val="FFC000"/>
                </a:solidFill>
              </a:rPr>
              <a:t>Prevertebral haematoma from a fracture </a:t>
            </a:r>
          </a:p>
          <a:p>
            <a:pPr lvl="1"/>
            <a:r>
              <a:rPr lang="en-GB" sz="2000" dirty="0" smtClean="0">
                <a:solidFill>
                  <a:srgbClr val="FFC000"/>
                </a:solidFill>
              </a:rPr>
              <a:t>Soft tissue oedema from infection/ abscess</a:t>
            </a:r>
          </a:p>
          <a:p>
            <a:r>
              <a:rPr lang="en-GB" sz="2400" dirty="0" smtClean="0">
                <a:solidFill>
                  <a:srgbClr val="FFC000"/>
                </a:solidFill>
              </a:rPr>
              <a:t>C2-C4 prevertebral soft tissue is in close proximity to the vertebral bodies. </a:t>
            </a:r>
          </a:p>
        </p:txBody>
      </p:sp>
      <p:pic>
        <p:nvPicPr>
          <p:cNvPr id="6145" name="Picture 1" descr="E:\C-SPINE TEACHING\Picture3.png"/>
          <p:cNvPicPr>
            <a:picLocks noChangeAspect="1" noChangeArrowheads="1"/>
          </p:cNvPicPr>
          <p:nvPr/>
        </p:nvPicPr>
        <p:blipFill>
          <a:blip r:embed="rId2" cstate="print"/>
          <a:srcRect r="10345" b="6406"/>
          <a:stretch>
            <a:fillRect/>
          </a:stretch>
        </p:blipFill>
        <p:spPr bwMode="auto">
          <a:xfrm>
            <a:off x="395536" y="1556792"/>
            <a:ext cx="3744416" cy="496855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644008" y="5013176"/>
            <a:ext cx="4104456" cy="12741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Less than 7mm at C2 level.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2400" b="1" dirty="0" smtClean="0">
                <a:solidFill>
                  <a:prstClr val="black"/>
                </a:solidFill>
                <a:latin typeface="+mn-lt"/>
              </a:rPr>
              <a:t>Less than 14 mm at C5-C7 level.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 assess for </a:t>
            </a:r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>
                <a:solidFill>
                  <a:srgbClr val="FFC000"/>
                </a:solidFill>
              </a:rPr>
              <a:t>oreign bodies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7984" y="1844824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+mn-lt"/>
              </a:rPr>
              <a:t>Assess airway for foreign bodies and obstruction (</a:t>
            </a:r>
            <a:r>
              <a:rPr lang="en-GB" sz="2800" dirty="0" smtClean="0">
                <a:latin typeface="+mn-lt"/>
              </a:rPr>
              <a:t>*</a:t>
            </a:r>
            <a:r>
              <a:rPr lang="en-GB" sz="2800" dirty="0" smtClean="0">
                <a:solidFill>
                  <a:srgbClr val="FFC000"/>
                </a:solidFill>
                <a:latin typeface="+mn-lt"/>
              </a:rPr>
              <a:t>).</a:t>
            </a:r>
          </a:p>
          <a:p>
            <a:endParaRPr lang="en-GB" sz="28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51202" name="Picture 2" descr="E:\C-SPINE TEACHING\Pictur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492500" cy="440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AP view: systematic approach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1279550"/>
            <a:ext cx="4536504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GB" sz="2400" b="1" dirty="0" smtClean="0">
                <a:solidFill>
                  <a:srgbClr val="FFC000"/>
                </a:solidFill>
                <a:latin typeface="+mn-lt"/>
              </a:rPr>
              <a:t>lignment</a:t>
            </a: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:  </a:t>
            </a:r>
          </a:p>
          <a:p>
            <a:pPr marL="171450" lvl="1"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assess </a:t>
            </a:r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4 parallel lines </a:t>
            </a: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for smoothness using the edges of the vertebral bodies and  transverse processes</a:t>
            </a:r>
          </a:p>
          <a:p>
            <a:pPr marL="171450" lvl="1"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assess </a:t>
            </a:r>
            <a:r>
              <a:rPr lang="en-GB" sz="2000" b="1" dirty="0" smtClean="0">
                <a:solidFill>
                  <a:srgbClr val="00B0F0"/>
                </a:solidFill>
                <a:latin typeface="+mn-lt"/>
              </a:rPr>
              <a:t>spinous processes </a:t>
            </a: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for being in the midline and in </a:t>
            </a:r>
            <a:r>
              <a:rPr lang="en-GB" sz="2000" b="1" dirty="0" smtClean="0">
                <a:solidFill>
                  <a:srgbClr val="FFFF00"/>
                </a:solidFill>
                <a:latin typeface="+mn-lt"/>
              </a:rPr>
              <a:t>strict alignment </a:t>
            </a:r>
          </a:p>
          <a:p>
            <a:endParaRPr lang="en-GB" sz="10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GB" sz="2400" b="1" dirty="0" smtClean="0">
                <a:solidFill>
                  <a:srgbClr val="FFC000"/>
                </a:solidFill>
                <a:latin typeface="+mn-lt"/>
              </a:rPr>
              <a:t>one: </a:t>
            </a:r>
          </a:p>
          <a:p>
            <a:pPr marL="171450" lvl="1"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trace the outline of each vertebral body and assess for </a:t>
            </a:r>
            <a:r>
              <a:rPr lang="en-GB" sz="2000" b="1" dirty="0" smtClean="0">
                <a:solidFill>
                  <a:srgbClr val="000000"/>
                </a:solidFill>
                <a:latin typeface="+mn-lt"/>
              </a:rPr>
              <a:t>equal height</a:t>
            </a:r>
            <a:endParaRPr lang="en-GB" sz="2000" dirty="0" smtClean="0">
              <a:solidFill>
                <a:srgbClr val="000000"/>
              </a:solidFill>
              <a:latin typeface="+mn-lt"/>
            </a:endParaRPr>
          </a:p>
          <a:p>
            <a:pPr marL="171450" lvl="1"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trace the outline of each transverse process and dens</a:t>
            </a:r>
          </a:p>
          <a:p>
            <a:endParaRPr lang="en-GB" sz="9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D</a:t>
            </a:r>
            <a:r>
              <a:rPr lang="en-GB" sz="2400" b="1" dirty="0" smtClean="0">
                <a:solidFill>
                  <a:srgbClr val="FFC000"/>
                </a:solidFill>
                <a:latin typeface="+mn-lt"/>
              </a:rPr>
              <a:t>isc (and other) spaces</a:t>
            </a: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:</a:t>
            </a:r>
          </a:p>
          <a:p>
            <a:pPr marL="182563" lvl="1"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assess </a:t>
            </a:r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intervertebral disc spaces</a:t>
            </a:r>
            <a:r>
              <a:rPr lang="en-GB" sz="2000" dirty="0" smtClean="0">
                <a:latin typeface="+mn-lt"/>
              </a:rPr>
              <a:t>: </a:t>
            </a: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equal in height at all levels</a:t>
            </a:r>
          </a:p>
          <a:p>
            <a:pPr marL="182563" lvl="1"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assess spaces between spinous processes: equal distances</a:t>
            </a:r>
          </a:p>
        </p:txBody>
      </p:sp>
      <p:pic>
        <p:nvPicPr>
          <p:cNvPr id="52229" name="Picture 5" descr="E:\C-SPINE TEACHING\Pictur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41713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Open mouth odontoid view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0034" y="1785926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A</a:t>
            </a:r>
            <a:r>
              <a:rPr lang="en-GB" sz="2400" b="1" dirty="0" smtClean="0">
                <a:solidFill>
                  <a:srgbClr val="FFC000"/>
                </a:solidFill>
              </a:rPr>
              <a:t>lignment</a:t>
            </a:r>
          </a:p>
          <a:p>
            <a:pPr marL="173038" lvl="1"/>
            <a:r>
              <a:rPr lang="en-GB" dirty="0" smtClean="0">
                <a:solidFill>
                  <a:srgbClr val="FFC000"/>
                </a:solidFill>
              </a:rPr>
              <a:t>Assess </a:t>
            </a:r>
            <a:r>
              <a:rPr lang="en-GB" b="1" dirty="0" smtClean="0">
                <a:solidFill>
                  <a:srgbClr val="00B050"/>
                </a:solidFill>
              </a:rPr>
              <a:t>distances</a:t>
            </a:r>
            <a:r>
              <a:rPr lang="en-GB" dirty="0" smtClean="0">
                <a:solidFill>
                  <a:srgbClr val="FFC000"/>
                </a:solidFill>
              </a:rPr>
              <a:t> from the dens to the lateral masses of C1</a:t>
            </a:r>
          </a:p>
          <a:p>
            <a:pPr marL="573088" lvl="2"/>
            <a:r>
              <a:rPr lang="en-GB" sz="1800" dirty="0" smtClean="0">
                <a:solidFill>
                  <a:srgbClr val="FFC000"/>
                </a:solidFill>
              </a:rPr>
              <a:t>Equal bilaterally</a:t>
            </a:r>
          </a:p>
          <a:p>
            <a:pPr marL="173038" lvl="1"/>
            <a:r>
              <a:rPr lang="en-GB" dirty="0" smtClean="0">
                <a:solidFill>
                  <a:srgbClr val="FFC000"/>
                </a:solidFill>
              </a:rPr>
              <a:t>Assess </a:t>
            </a:r>
            <a:r>
              <a:rPr lang="en-GB" b="1" dirty="0" smtClean="0">
                <a:solidFill>
                  <a:srgbClr val="FF0000"/>
                </a:solidFill>
              </a:rPr>
              <a:t>2 parallel lines </a:t>
            </a:r>
            <a:r>
              <a:rPr lang="en-GB" dirty="0" smtClean="0">
                <a:solidFill>
                  <a:srgbClr val="FFC000"/>
                </a:solidFill>
              </a:rPr>
              <a:t>joining the tips of the lateral masses of C1 with the tips of the superior </a:t>
            </a:r>
            <a:r>
              <a:rPr lang="en-GB" dirty="0" err="1" smtClean="0">
                <a:solidFill>
                  <a:srgbClr val="FFC000"/>
                </a:solidFill>
              </a:rPr>
              <a:t>articular</a:t>
            </a:r>
            <a:r>
              <a:rPr lang="en-GB" dirty="0" smtClean="0">
                <a:solidFill>
                  <a:srgbClr val="FFC000"/>
                </a:solidFill>
              </a:rPr>
              <a:t> facets of C2 for alignment </a:t>
            </a:r>
            <a:endParaRPr lang="en-GB" sz="1800" dirty="0" smtClean="0">
              <a:solidFill>
                <a:srgbClr val="FFC000"/>
              </a:solidFill>
            </a:endParaRPr>
          </a:p>
          <a:p>
            <a:pPr marL="173038" lvl="1"/>
            <a:r>
              <a:rPr lang="en-GB" dirty="0" smtClean="0">
                <a:solidFill>
                  <a:srgbClr val="FFC000"/>
                </a:solidFill>
              </a:rPr>
              <a:t>Any asymmetry raises suspicion of a fracture </a:t>
            </a:r>
          </a:p>
          <a:p>
            <a:pPr marL="173038" lvl="1"/>
            <a:endParaRPr lang="en-GB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72066" y="5072074"/>
            <a:ext cx="32194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GB" sz="2400" b="1" dirty="0">
                <a:solidFill>
                  <a:srgbClr val="FF0000"/>
                </a:solidFill>
                <a:latin typeface="Calibri"/>
                <a:ea typeface="ＭＳ Ｐゴシック" pitchFamily="-93" charset="-128"/>
                <a:cs typeface="+mn-cs"/>
              </a:rPr>
              <a:t>B</a:t>
            </a:r>
            <a:r>
              <a:rPr lang="en-GB" sz="2400" b="1" dirty="0">
                <a:solidFill>
                  <a:srgbClr val="FFC000"/>
                </a:solidFill>
                <a:latin typeface="Calibri"/>
                <a:ea typeface="ＭＳ Ｐゴシック" pitchFamily="-93" charset="-128"/>
                <a:cs typeface="+mn-cs"/>
              </a:rPr>
              <a:t>ones </a:t>
            </a:r>
          </a:p>
          <a:p>
            <a:pPr marL="173038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GB" sz="2400" dirty="0">
                <a:solidFill>
                  <a:srgbClr val="FFC000"/>
                </a:solidFill>
                <a:latin typeface="Calibri"/>
                <a:ea typeface="ＭＳ Ｐゴシック" pitchFamily="-93" charset="-128"/>
                <a:cs typeface="+mn-cs"/>
              </a:rPr>
              <a:t>Trace the outline of C1 and C2</a:t>
            </a:r>
          </a:p>
        </p:txBody>
      </p:sp>
      <p:pic>
        <p:nvPicPr>
          <p:cNvPr id="4099" name="Picture 3" descr="E:\C-SPINE TEACHING\Odontoi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556792"/>
            <a:ext cx="3672408" cy="3310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40750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Summary of normal measurements </a:t>
            </a:r>
            <a:r>
              <a:rPr lang="en-GB" sz="4000" b="1" dirty="0">
                <a:solidFill>
                  <a:srgbClr val="FFC000"/>
                </a:solidFill>
              </a:rPr>
              <a:t>of </a:t>
            </a:r>
            <a:r>
              <a:rPr lang="en-GB" sz="4000" b="1" dirty="0" smtClean="0">
                <a:solidFill>
                  <a:srgbClr val="FFC000"/>
                </a:solidFill>
              </a:rPr>
              <a:t>upper cervical </a:t>
            </a:r>
            <a:r>
              <a:rPr lang="en-GB" sz="4000" b="1" dirty="0">
                <a:solidFill>
                  <a:srgbClr val="FFC000"/>
                </a:solidFill>
              </a:rPr>
              <a:t>s</a:t>
            </a:r>
            <a:r>
              <a:rPr lang="en-GB" sz="4000" b="1" dirty="0" smtClean="0">
                <a:solidFill>
                  <a:srgbClr val="FFC000"/>
                </a:solidFill>
              </a:rPr>
              <a:t>pine on x-ray </a:t>
            </a:r>
            <a:r>
              <a:rPr lang="en-GB" sz="4000" b="1" dirty="0">
                <a:solidFill>
                  <a:srgbClr val="FFC000"/>
                </a:solidFill>
              </a:rPr>
              <a:t/>
            </a:r>
            <a:br>
              <a:rPr lang="en-GB" sz="4000" b="1" dirty="0">
                <a:solidFill>
                  <a:srgbClr val="FFC000"/>
                </a:solidFill>
              </a:rPr>
            </a:br>
            <a:endParaRPr lang="en-GB" sz="40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576" y="2071678"/>
          <a:ext cx="7664198" cy="35864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832099"/>
                <a:gridCol w="38320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Measurement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Value, 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Basion</a:t>
                      </a:r>
                      <a:r>
                        <a:rPr lang="en-GB" dirty="0" smtClean="0"/>
                        <a:t> dens interval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&lt;12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Basion</a:t>
                      </a:r>
                      <a:r>
                        <a:rPr lang="en-GB" dirty="0" smtClean="0"/>
                        <a:t> axial interval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12</a:t>
                      </a:r>
                      <a:r>
                        <a:rPr lang="en-GB" baseline="0" dirty="0" smtClean="0"/>
                        <a:t> anterior to 4 posterior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Powers ratio</a:t>
                      </a:r>
                    </a:p>
                    <a:p>
                      <a:r>
                        <a:rPr lang="en-GB" dirty="0" smtClean="0"/>
                        <a:t>(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calculated by dividing the distance between the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basion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posterior arch of C1 by the distance between the </a:t>
                      </a:r>
                      <a:r>
                        <a:rPr lang="en-GB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opisthion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anterior arch of C1)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C1-C2 </a:t>
                      </a:r>
                      <a:r>
                        <a:rPr lang="en-GB" dirty="0" err="1" smtClean="0"/>
                        <a:t>intraspinous</a:t>
                      </a:r>
                      <a:r>
                        <a:rPr lang="en-GB" dirty="0" smtClean="0"/>
                        <a:t> distance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&lt;12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Predental</a:t>
                      </a:r>
                      <a:r>
                        <a:rPr lang="en-GB" dirty="0" smtClean="0"/>
                        <a:t> space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&lt;5 in ≤8 years old and &lt;3 in &gt;8 years old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85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Normal developmental findings that can be misinterpreted as abnormal</a:t>
            </a:r>
            <a:endParaRPr lang="en-GB" sz="40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7584" y="2060848"/>
          <a:ext cx="7632848" cy="33070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816424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Finding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Comment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Anterior wedging of vertebral bodies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Usually</a:t>
                      </a:r>
                      <a:r>
                        <a:rPr lang="en-GB" baseline="0" dirty="0" smtClean="0"/>
                        <a:t> present up to age of 8. Adjacent vertebral bodies are similar.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Pseudo-</a:t>
                      </a:r>
                      <a:r>
                        <a:rPr lang="en-GB" dirty="0" err="1" smtClean="0"/>
                        <a:t>subluxation</a:t>
                      </a:r>
                      <a:r>
                        <a:rPr lang="en-GB" baseline="0" dirty="0" smtClean="0"/>
                        <a:t> of C2 on C3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Common,</a:t>
                      </a:r>
                      <a:r>
                        <a:rPr lang="en-GB" baseline="0" dirty="0" smtClean="0"/>
                        <a:t> 40% of children &lt;7 years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Widened </a:t>
                      </a:r>
                      <a:r>
                        <a:rPr lang="en-GB" dirty="0" err="1" smtClean="0"/>
                        <a:t>predental</a:t>
                      </a:r>
                      <a:r>
                        <a:rPr lang="en-GB" dirty="0" smtClean="0"/>
                        <a:t> space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Seen in 20% of children &lt;8 years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Radiolucent </a:t>
                      </a:r>
                      <a:r>
                        <a:rPr lang="en-GB" dirty="0" err="1" smtClean="0"/>
                        <a:t>synchondrosis</a:t>
                      </a:r>
                      <a:r>
                        <a:rPr lang="en-GB" baseline="0" dirty="0" smtClean="0"/>
                        <a:t> between the odontoid and C2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Seen in all children &lt;4 years and in 50% &lt;10 years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Variable size prevertebral soft tissue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Variable with breathing, crying, swallowing, flexion of the neck and large adenoids.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C2-C3 pseudosubluxation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5936" y="1556792"/>
            <a:ext cx="48965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Pseudosubluxation</a:t>
            </a:r>
            <a:r>
              <a:rPr lang="en-GB" sz="2000" dirty="0" smtClean="0">
                <a:solidFill>
                  <a:srgbClr val="FFC000"/>
                </a:solidFill>
                <a:latin typeface="+mn-lt"/>
              </a:rPr>
              <a:t> = physiologic misalignment that usually occurs at C2-C3 level in 40% of children &lt; 7 years old. </a:t>
            </a:r>
          </a:p>
          <a:p>
            <a:endParaRPr lang="en-GB" sz="1900" dirty="0" smtClean="0">
              <a:solidFill>
                <a:srgbClr val="FFC000"/>
              </a:solidFill>
              <a:latin typeface="+mn-lt"/>
            </a:endParaRPr>
          </a:p>
          <a:p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To distinguish pseudosubluxation from a traumatic subluxation: </a:t>
            </a:r>
          </a:p>
          <a:p>
            <a:pPr marL="342900" indent="-342900">
              <a:buAutoNum type="arabicPeriod"/>
            </a:pPr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Draw a </a:t>
            </a:r>
            <a:r>
              <a:rPr lang="en-GB" sz="1900" b="1" dirty="0" smtClean="0">
                <a:solidFill>
                  <a:srgbClr val="FF0000"/>
                </a:solidFill>
                <a:latin typeface="+mn-lt"/>
              </a:rPr>
              <a:t>posterior cervical line </a:t>
            </a:r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between the spinolaminar lines of C1 and C3. </a:t>
            </a:r>
          </a:p>
          <a:p>
            <a:pPr marL="342900" indent="-342900">
              <a:buAutoNum type="arabicPeriod"/>
            </a:pPr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This line should pass through or be less than 2mm anterior to the</a:t>
            </a:r>
            <a:r>
              <a:rPr lang="en-GB" sz="1900" b="1" dirty="0" smtClean="0">
                <a:solidFill>
                  <a:srgbClr val="00B050"/>
                </a:solidFill>
                <a:latin typeface="+mn-lt"/>
              </a:rPr>
              <a:t> C2 spinolaminar line</a:t>
            </a:r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 to be considered physiological.</a:t>
            </a:r>
          </a:p>
          <a:p>
            <a:pPr marL="342900" indent="-342900">
              <a:buAutoNum type="arabicPeriod"/>
            </a:pPr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If the distance is &gt;2mm, the subluxation must be considered traumatic.</a:t>
            </a:r>
          </a:p>
          <a:p>
            <a:pPr marL="342900" indent="-342900">
              <a:buAutoNum type="arabicPeriod"/>
            </a:pPr>
            <a:r>
              <a:rPr lang="en-GB" sz="1900" dirty="0" err="1" smtClean="0">
                <a:solidFill>
                  <a:srgbClr val="FFC000"/>
                </a:solidFill>
                <a:latin typeface="+mn-lt"/>
              </a:rPr>
              <a:t>Pseudosublaxation</a:t>
            </a:r>
            <a:r>
              <a:rPr lang="en-GB" sz="1900" dirty="0" smtClean="0">
                <a:solidFill>
                  <a:srgbClr val="FFC000"/>
                </a:solidFill>
                <a:latin typeface="+mn-lt"/>
              </a:rPr>
              <a:t> is exaggerated with the neck flexed. Extension views can help differentiate the causes. </a:t>
            </a:r>
          </a:p>
        </p:txBody>
      </p:sp>
      <p:pic>
        <p:nvPicPr>
          <p:cNvPr id="26" name="Picture 25" descr="post line.jpg"/>
          <p:cNvPicPr>
            <a:picLocks noChangeAspect="1"/>
          </p:cNvPicPr>
          <p:nvPr/>
        </p:nvPicPr>
        <p:blipFill>
          <a:blip r:embed="rId2"/>
          <a:srcRect r="12848"/>
          <a:stretch>
            <a:fillRect/>
          </a:stretch>
        </p:blipFill>
        <p:spPr>
          <a:xfrm>
            <a:off x="467544" y="1700808"/>
            <a:ext cx="3324173" cy="46085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6453336"/>
            <a:ext cx="8568952" cy="404664"/>
          </a:xfrm>
          <a:prstGeom prst="rect">
            <a:avLst/>
          </a:prstGeom>
        </p:spPr>
        <p:txBody>
          <a:bodyPr/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pitchFamily="-93" charset="-128"/>
                <a:cs typeface="+mn-cs"/>
              </a:rPr>
              <a:t>Image taken from</a:t>
            </a:r>
            <a:r>
              <a:rPr lang="en-GB" dirty="0" smtClean="0">
                <a:solidFill>
                  <a:srgbClr val="FFC000"/>
                </a:solidFill>
                <a:latin typeface="+mn-lt"/>
                <a:ea typeface="ＭＳ Ｐゴシック" pitchFamily="-93" charset="-128"/>
                <a:cs typeface="+mn-cs"/>
              </a:rPr>
              <a:t>: http://www.hawaii.edu/medicine/pediatrics/pemxray/pemxray.html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pitchFamily="-93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How will you approach the following radiographs?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Example 1: what is the abnormality?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453336"/>
            <a:ext cx="8229600" cy="404664"/>
          </a:xfrm>
        </p:spPr>
        <p:txBody>
          <a:bodyPr/>
          <a:lstStyle/>
          <a:p>
            <a:pPr>
              <a:buNone/>
            </a:pPr>
            <a:r>
              <a:rPr lang="en-GB" sz="2000" dirty="0" smtClean="0">
                <a:solidFill>
                  <a:srgbClr val="FFC000"/>
                </a:solidFill>
              </a:rPr>
              <a:t>Image taken from:  </a:t>
            </a:r>
            <a:r>
              <a:rPr lang="en-GB" sz="2000" dirty="0" err="1" smtClean="0">
                <a:solidFill>
                  <a:srgbClr val="FFC000"/>
                </a:solidFill>
              </a:rPr>
              <a:t>www.emedicine.medscape.com</a:t>
            </a:r>
            <a:endParaRPr lang="en-GB" sz="2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C2 fra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3" y="1556792"/>
            <a:ext cx="3240359" cy="47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Aim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FFC000"/>
                </a:solidFill>
              </a:rPr>
              <a:t>Demonstrate  a systematic approach in the interpretation of paediatric C-spine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x rays using ABCDEF approach.</a:t>
            </a:r>
          </a:p>
          <a:p>
            <a:endParaRPr lang="en-GB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C2 fracture dislocation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644008" cy="4853136"/>
          </a:xfrm>
        </p:spPr>
        <p:txBody>
          <a:bodyPr/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abnormal </a:t>
            </a:r>
            <a:r>
              <a:rPr lang="en-GB" sz="2600" b="1" dirty="0" smtClean="0">
                <a:solidFill>
                  <a:srgbClr val="0070C0"/>
                </a:solidFill>
              </a:rPr>
              <a:t>anterior</a:t>
            </a:r>
            <a:r>
              <a:rPr lang="en-GB" sz="2600" dirty="0" smtClean="0"/>
              <a:t>, </a:t>
            </a:r>
            <a:r>
              <a:rPr lang="en-GB" sz="2600" b="1" dirty="0" smtClean="0">
                <a:solidFill>
                  <a:srgbClr val="FF0000"/>
                </a:solidFill>
              </a:rPr>
              <a:t>posterior </a:t>
            </a:r>
            <a:r>
              <a:rPr lang="en-GB" sz="2600" dirty="0" smtClean="0">
                <a:solidFill>
                  <a:srgbClr val="FFC000"/>
                </a:solidFill>
              </a:rPr>
              <a:t>and </a:t>
            </a:r>
            <a:r>
              <a:rPr lang="en-GB" sz="2600" b="1" dirty="0" err="1" smtClean="0">
                <a:solidFill>
                  <a:srgbClr val="FFFF00"/>
                </a:solidFill>
              </a:rPr>
              <a:t>spino</a:t>
            </a:r>
            <a:r>
              <a:rPr lang="en-GB" sz="2600" b="1" dirty="0" smtClean="0">
                <a:solidFill>
                  <a:srgbClr val="FFFF00"/>
                </a:solidFill>
              </a:rPr>
              <a:t>-laminar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lines alignment.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B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abnormal bony outline of </a:t>
            </a:r>
            <a:r>
              <a:rPr lang="en-GB" sz="2600" b="1" dirty="0" smtClean="0">
                <a:solidFill>
                  <a:srgbClr val="00B050"/>
                </a:solidFill>
              </a:rPr>
              <a:t>C2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vertebra. Discontinuity of </a:t>
            </a:r>
            <a:r>
              <a:rPr lang="en-GB" sz="2600" b="1" dirty="0" smtClean="0">
                <a:solidFill>
                  <a:srgbClr val="7030A0"/>
                </a:solidFill>
              </a:rPr>
              <a:t>ring of Harris. 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C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normal </a:t>
            </a:r>
            <a:r>
              <a:rPr lang="en-GB" sz="2600" dirty="0" err="1" smtClean="0">
                <a:solidFill>
                  <a:srgbClr val="FFC000"/>
                </a:solidFill>
              </a:rPr>
              <a:t>predental</a:t>
            </a:r>
            <a:r>
              <a:rPr lang="en-GB" sz="2600" dirty="0" smtClean="0">
                <a:solidFill>
                  <a:srgbClr val="FFC000"/>
                </a:solidFill>
              </a:rPr>
              <a:t> space.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D </a:t>
            </a:r>
            <a:r>
              <a:rPr lang="en-GB" sz="2600" dirty="0" smtClean="0">
                <a:solidFill>
                  <a:srgbClr val="FFC000"/>
                </a:solidFill>
              </a:rPr>
              <a:t>– enlarged C1-C2 </a:t>
            </a:r>
            <a:r>
              <a:rPr lang="en-GB" sz="2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interspinous</a:t>
            </a:r>
            <a:r>
              <a:rPr lang="en-GB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space (arrow)</a:t>
            </a:r>
            <a:r>
              <a:rPr lang="en-GB" sz="2600" dirty="0" smtClean="0"/>
              <a:t>. 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E, F </a:t>
            </a:r>
            <a:r>
              <a:rPr lang="en-GB" sz="2600" dirty="0" smtClean="0">
                <a:solidFill>
                  <a:srgbClr val="FFC000"/>
                </a:solidFill>
              </a:rPr>
              <a:t>– difficult to assess on this X-ray.</a:t>
            </a:r>
            <a:endParaRPr lang="en-GB" sz="2600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Users\User\Desktop\Picture3 exa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84784"/>
            <a:ext cx="3672408" cy="4987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Example 2: what is the abnormality?</a:t>
            </a:r>
            <a:endParaRPr lang="en-GB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21030" t="23422" r="62176" b="24407"/>
          <a:stretch>
            <a:fillRect/>
          </a:stretch>
        </p:blipFill>
        <p:spPr bwMode="auto">
          <a:xfrm>
            <a:off x="3023398" y="1412777"/>
            <a:ext cx="284474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1520" y="6453336"/>
            <a:ext cx="8424936" cy="404664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rgbClr val="FFC000"/>
                </a:solidFill>
              </a:rPr>
              <a:t>Image taken from: http://www.hawaii.edu/medicine/pediatrics/pemxray/pemxray.html</a:t>
            </a:r>
            <a:endParaRPr lang="en-GB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C4-C5 subluxation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Picture2ed.png"/>
          <p:cNvPicPr>
            <a:picLocks noChangeAspect="1"/>
          </p:cNvPicPr>
          <p:nvPr/>
        </p:nvPicPr>
        <p:blipFill>
          <a:blip r:embed="rId3"/>
          <a:srcRect l="2032" t="1470" r="1215" b="1542"/>
          <a:stretch>
            <a:fillRect/>
          </a:stretch>
        </p:blipFill>
        <p:spPr>
          <a:xfrm>
            <a:off x="1115616" y="1628800"/>
            <a:ext cx="2723212" cy="460851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95936" y="1556792"/>
            <a:ext cx="4644008" cy="4853136"/>
          </a:xfrm>
        </p:spPr>
        <p:txBody>
          <a:bodyPr/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abnormal </a:t>
            </a:r>
            <a:r>
              <a:rPr lang="en-GB" sz="2600" b="1" dirty="0" smtClean="0">
                <a:solidFill>
                  <a:srgbClr val="FF0000"/>
                </a:solidFill>
              </a:rPr>
              <a:t>anterior</a:t>
            </a:r>
            <a:r>
              <a:rPr lang="en-GB" sz="2600" dirty="0" smtClean="0"/>
              <a:t>, </a:t>
            </a:r>
            <a:r>
              <a:rPr lang="en-GB" sz="2600" b="1" dirty="0" smtClean="0">
                <a:solidFill>
                  <a:srgbClr val="00B050"/>
                </a:solidFill>
              </a:rPr>
              <a:t>posterior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and </a:t>
            </a:r>
            <a:r>
              <a:rPr lang="en-GB" sz="2600" b="1" dirty="0" err="1" smtClean="0">
                <a:solidFill>
                  <a:srgbClr val="0070C0"/>
                </a:solidFill>
              </a:rPr>
              <a:t>spino</a:t>
            </a:r>
            <a:r>
              <a:rPr lang="en-GB" sz="2600" b="1" dirty="0" smtClean="0">
                <a:solidFill>
                  <a:srgbClr val="0070C0"/>
                </a:solidFill>
              </a:rPr>
              <a:t>-laminar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lines alignment. C4 is displaced anteriorly on C5.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B – b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ones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 – 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artilage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D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isc (and other) spaces  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ffusion (soft tissues)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oreign body</a:t>
            </a:r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Example 3: what is the abnormality?</a:t>
            </a:r>
            <a:endParaRPr lang="en-GB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6799" t="32347" r="50472" b="19541"/>
          <a:stretch>
            <a:fillRect/>
          </a:stretch>
        </p:blipFill>
        <p:spPr bwMode="auto">
          <a:xfrm>
            <a:off x="3131840" y="1340768"/>
            <a:ext cx="2376264" cy="504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6453336"/>
            <a:ext cx="8424936" cy="404664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rgbClr val="FFC000"/>
                </a:solidFill>
              </a:rPr>
              <a:t>Image taken from: http://www.hawaii.edu/medicine/pediatrics/pemxray/pemxray.html</a:t>
            </a:r>
            <a:endParaRPr lang="en-GB" sz="1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Odontoid fracture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Picture3ed.jpg"/>
          <p:cNvPicPr>
            <a:picLocks noChangeAspect="1"/>
          </p:cNvPicPr>
          <p:nvPr/>
        </p:nvPicPr>
        <p:blipFill>
          <a:blip r:embed="rId3"/>
          <a:srcRect l="2759" t="12201" r="336" b="5113"/>
          <a:stretch>
            <a:fillRect/>
          </a:stretch>
        </p:blipFill>
        <p:spPr>
          <a:xfrm>
            <a:off x="1043609" y="1628800"/>
            <a:ext cx="2376264" cy="473602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95936" y="1556792"/>
            <a:ext cx="4860032" cy="4853136"/>
          </a:xfrm>
        </p:spPr>
        <p:txBody>
          <a:bodyPr/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abnormal </a:t>
            </a:r>
            <a:r>
              <a:rPr lang="en-GB" sz="2600" b="1" dirty="0" err="1" smtClean="0">
                <a:solidFill>
                  <a:srgbClr val="FF0000"/>
                </a:solidFill>
              </a:rPr>
              <a:t>anterior</a:t>
            </a:r>
            <a:r>
              <a:rPr lang="en-GB" sz="2600" dirty="0" err="1" smtClean="0">
                <a:solidFill>
                  <a:srgbClr val="FFC000"/>
                </a:solidFill>
              </a:rPr>
              <a:t>and</a:t>
            </a:r>
            <a:r>
              <a:rPr lang="en-GB" sz="2600" dirty="0" smtClean="0"/>
              <a:t> </a:t>
            </a:r>
            <a:r>
              <a:rPr lang="en-GB" sz="2600" b="1" dirty="0" smtClean="0">
                <a:solidFill>
                  <a:srgbClr val="00B050"/>
                </a:solidFill>
              </a:rPr>
              <a:t>posterior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lines alignment.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B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abnormal bony outline of </a:t>
            </a:r>
            <a:r>
              <a:rPr lang="en-GB" sz="2600" b="1" dirty="0" smtClean="0">
                <a:solidFill>
                  <a:srgbClr val="0070C0"/>
                </a:solidFill>
              </a:rPr>
              <a:t>C2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vertebra with widened lucency at the base. Anterior tilting of the odontoid. Discontinuity of ring of Harris. 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artilage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D </a:t>
            </a:r>
            <a:r>
              <a:rPr lang="en-GB" sz="2600" dirty="0" smtClean="0">
                <a:solidFill>
                  <a:srgbClr val="FFC000"/>
                </a:solidFill>
              </a:rPr>
              <a:t>– enlarged C1-C2 </a:t>
            </a:r>
            <a:r>
              <a:rPr lang="en-GB" sz="2600" b="1" dirty="0" err="1" smtClean="0">
                <a:solidFill>
                  <a:srgbClr val="FFFF00"/>
                </a:solidFill>
              </a:rPr>
              <a:t>interspinous</a:t>
            </a:r>
            <a:r>
              <a:rPr lang="en-GB" sz="2600" b="1" dirty="0" smtClean="0">
                <a:solidFill>
                  <a:srgbClr val="FFFF00"/>
                </a:solidFill>
              </a:rPr>
              <a:t> space</a:t>
            </a:r>
            <a:r>
              <a:rPr lang="en-GB" sz="2600" dirty="0" smtClean="0"/>
              <a:t>. 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ffusion (soft tissues)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oreign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Example 4: what is the abnormality?</a:t>
            </a:r>
            <a:endParaRPr lang="en-GB" sz="4000" dirty="0"/>
          </a:p>
        </p:txBody>
      </p:sp>
      <p:pic>
        <p:nvPicPr>
          <p:cNvPr id="5" name="Content Placeholder 4" descr="v5c05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792" y="1556792"/>
            <a:ext cx="3168352" cy="4752527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6453336"/>
            <a:ext cx="84249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pitchFamily="-93" charset="-128"/>
                <a:cs typeface="+mn-cs"/>
              </a:rPr>
              <a:t>Image taken from: http://www.hawaii.edu/medicine/pediatrics/pemxray/pemxray.html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pitchFamily="-93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C7 spinous fracture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4" name="Picture 3" descr="Picture23.jpg"/>
          <p:cNvPicPr>
            <a:picLocks noChangeAspect="1"/>
          </p:cNvPicPr>
          <p:nvPr/>
        </p:nvPicPr>
        <p:blipFill>
          <a:blip r:embed="rId3"/>
          <a:srcRect l="2374" t="1584" r="2671" b="1785"/>
          <a:stretch>
            <a:fillRect/>
          </a:stretch>
        </p:blipFill>
        <p:spPr>
          <a:xfrm>
            <a:off x="827584" y="1628800"/>
            <a:ext cx="3096344" cy="472192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3968" y="1556792"/>
            <a:ext cx="4644008" cy="4853136"/>
          </a:xfrm>
        </p:spPr>
        <p:txBody>
          <a:bodyPr/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alignment 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B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FC000"/>
                </a:solidFill>
              </a:rPr>
              <a:t>– abnormal bony outline of </a:t>
            </a:r>
            <a:r>
              <a:rPr lang="en-GB" sz="2600" b="1" dirty="0" smtClean="0">
                <a:solidFill>
                  <a:srgbClr val="7030A0"/>
                </a:solidFill>
              </a:rPr>
              <a:t>C7 spinous process</a:t>
            </a:r>
            <a:endParaRPr lang="en-GB" sz="2600" dirty="0" smtClean="0">
              <a:solidFill>
                <a:srgbClr val="FFC000"/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artilage</a:t>
            </a:r>
          </a:p>
          <a:p>
            <a:r>
              <a:rPr lang="en-GB" sz="2600" b="1" dirty="0" smtClean="0">
                <a:solidFill>
                  <a:srgbClr val="FF0000"/>
                </a:solidFill>
              </a:rPr>
              <a:t>D </a:t>
            </a:r>
            <a:r>
              <a:rPr lang="en-GB" sz="2600" dirty="0" smtClean="0">
                <a:solidFill>
                  <a:srgbClr val="FFC000"/>
                </a:solidFill>
              </a:rPr>
              <a:t>– disruption of C6-C7 </a:t>
            </a:r>
            <a:r>
              <a:rPr lang="en-GB" sz="2600" dirty="0" err="1" smtClean="0">
                <a:solidFill>
                  <a:srgbClr val="FFC000"/>
                </a:solidFill>
              </a:rPr>
              <a:t>interspinous</a:t>
            </a:r>
            <a:r>
              <a:rPr lang="en-GB" sz="2600" dirty="0" smtClean="0">
                <a:solidFill>
                  <a:srgbClr val="FFC000"/>
                </a:solidFill>
              </a:rPr>
              <a:t> space</a:t>
            </a:r>
            <a:endParaRPr lang="en-GB" sz="2600" dirty="0" smtClean="0"/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E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ffusion (soft tissues)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oreign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Example 5: what is the abnormality?</a:t>
            </a:r>
            <a:endParaRPr lang="en-GB" sz="4000" dirty="0"/>
          </a:p>
        </p:txBody>
      </p:sp>
      <p:pic>
        <p:nvPicPr>
          <p:cNvPr id="4" name="Content Placeholder 3" descr="v5c05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824" y="1340768"/>
            <a:ext cx="2736304" cy="4953774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6453336"/>
            <a:ext cx="842493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pitchFamily="-93" charset="-128"/>
                <a:cs typeface="+mn-cs"/>
              </a:rPr>
              <a:t>Image taken from: http://www.hawaii.edu/medicine/pediatrics/pemxray/pemxray.html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pitchFamily="-93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C000"/>
                </a:solidFill>
              </a:rPr>
              <a:t>C4-C5 wedge compression fractures</a:t>
            </a:r>
            <a:br>
              <a:rPr lang="en-GB" sz="4000" b="1" dirty="0" smtClean="0">
                <a:solidFill>
                  <a:srgbClr val="FFC000"/>
                </a:solidFill>
              </a:rPr>
            </a:br>
            <a:r>
              <a:rPr lang="en-GB" sz="4000" b="1" dirty="0" smtClean="0">
                <a:solidFill>
                  <a:srgbClr val="FFC000"/>
                </a:solidFill>
              </a:rPr>
              <a:t>C6 compression fracture</a:t>
            </a:r>
            <a:endParaRPr lang="en-GB" sz="4000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3928" y="1628800"/>
            <a:ext cx="4896544" cy="4853136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A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– abnormal </a:t>
            </a:r>
            <a:r>
              <a:rPr lang="en-GB" sz="2400" b="1" dirty="0" smtClean="0">
                <a:solidFill>
                  <a:srgbClr val="FF0000"/>
                </a:solidFill>
              </a:rPr>
              <a:t>anterior </a:t>
            </a:r>
            <a:r>
              <a:rPr lang="en-GB" sz="2400" dirty="0" smtClean="0">
                <a:solidFill>
                  <a:srgbClr val="FFC000"/>
                </a:solidFill>
              </a:rPr>
              <a:t>and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00B050"/>
                </a:solidFill>
              </a:rPr>
              <a:t>posterior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lines alignment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B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– abnormal bony outline of </a:t>
            </a:r>
            <a:r>
              <a:rPr lang="en-GB" sz="2400" b="1" dirty="0" smtClean="0">
                <a:solidFill>
                  <a:srgbClr val="0070C0"/>
                </a:solidFill>
              </a:rPr>
              <a:t>C4, C5 and C6 vertebral bodies </a:t>
            </a:r>
            <a:r>
              <a:rPr lang="en-GB" sz="2400" dirty="0" smtClean="0">
                <a:solidFill>
                  <a:srgbClr val="FFC000"/>
                </a:solidFill>
              </a:rPr>
              <a:t>(shortened). Posterior subluxation of C5 on C6. 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 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artilage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D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isc (and other) spaces 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E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–  widened </a:t>
            </a:r>
            <a:r>
              <a:rPr lang="en-GB" sz="2400" b="1" dirty="0" smtClean="0">
                <a:solidFill>
                  <a:srgbClr val="7030A0"/>
                </a:solidFill>
              </a:rPr>
              <a:t>prevertebral soft tissue</a:t>
            </a:r>
            <a:r>
              <a:rPr lang="en-GB" sz="2400" dirty="0" smtClean="0">
                <a:solidFill>
                  <a:srgbClr val="FFC000"/>
                </a:solidFill>
              </a:rPr>
              <a:t> at C4-C6 level.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oreign body</a:t>
            </a:r>
          </a:p>
        </p:txBody>
      </p:sp>
      <p:pic>
        <p:nvPicPr>
          <p:cNvPr id="10" name="Picture 9" descr="Picture4.png"/>
          <p:cNvPicPr>
            <a:picLocks noChangeAspect="1"/>
          </p:cNvPicPr>
          <p:nvPr/>
        </p:nvPicPr>
        <p:blipFill>
          <a:blip r:embed="rId3"/>
          <a:srcRect t="4214" r="243"/>
          <a:stretch>
            <a:fillRect/>
          </a:stretch>
        </p:blipFill>
        <p:spPr>
          <a:xfrm>
            <a:off x="971600" y="1700808"/>
            <a:ext cx="2736304" cy="491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Summary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Ensure cervical spine has been adequately imaged.</a:t>
            </a:r>
            <a:endParaRPr lang="en-GB" sz="24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Adopt a systematic approach.</a:t>
            </a:r>
            <a:endParaRPr lang="en-GB" sz="24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Knowledge of normal developmental anatomy and normal variants is important.</a:t>
            </a:r>
            <a:endParaRPr lang="en-GB" sz="24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Imaging findings are to be interpreted in the context of age and mechanism of injury.</a:t>
            </a:r>
            <a:endParaRPr lang="en-GB" sz="24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Upper cervical spine injuries are more common in paediatric population.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In the context of trauma, consider cross-sectional CT/MR imaging if X-rays are inconclusive and cannot safely exclude underlying cervical spine injury.</a:t>
            </a:r>
          </a:p>
          <a:p>
            <a:pPr>
              <a:buFont typeface="Wingdings" pitchFamily="2" charset="2"/>
              <a:buChar char="Ø"/>
            </a:pPr>
            <a:endParaRPr lang="en-GB" sz="2400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4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Systematic approach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Technique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C000"/>
                </a:solidFill>
              </a:rPr>
              <a:t>lignment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FFC000"/>
                </a:solidFill>
              </a:rPr>
              <a:t>ones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C000"/>
                </a:solidFill>
              </a:rPr>
              <a:t>artilage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C000"/>
                </a:solidFill>
              </a:rPr>
              <a:t> – </a:t>
            </a:r>
            <a:r>
              <a:rPr lang="en-GB" b="1" dirty="0" smtClean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C000"/>
                </a:solidFill>
              </a:rPr>
              <a:t>isc (and other) spaces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C000"/>
                </a:solidFill>
              </a:rPr>
              <a:t> – 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  <a:r>
              <a:rPr lang="en-GB" dirty="0" smtClean="0">
                <a:solidFill>
                  <a:srgbClr val="FFC000"/>
                </a:solidFill>
              </a:rPr>
              <a:t>ffusion (soft tissues)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>
                <a:solidFill>
                  <a:srgbClr val="FFC000"/>
                </a:solidFill>
              </a:rPr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f</a:t>
            </a:r>
            <a:r>
              <a:rPr lang="en-GB" dirty="0" smtClean="0">
                <a:solidFill>
                  <a:srgbClr val="FFC000"/>
                </a:solidFill>
              </a:rPr>
              <a:t>oreign body</a:t>
            </a:r>
          </a:p>
          <a:p>
            <a:endParaRPr lang="en-GB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References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Booth TN. Cervical spine evaluation in </a:t>
            </a:r>
            <a:r>
              <a:rPr lang="en-GB" sz="2400" dirty="0" err="1" smtClean="0">
                <a:solidFill>
                  <a:srgbClr val="FFC000"/>
                </a:solidFill>
              </a:rPr>
              <a:t>pediatric</a:t>
            </a:r>
            <a:r>
              <a:rPr lang="en-GB" sz="2400" dirty="0" smtClean="0">
                <a:solidFill>
                  <a:srgbClr val="FFC000"/>
                </a:solidFill>
              </a:rPr>
              <a:t> trauma. </a:t>
            </a:r>
            <a:r>
              <a:rPr lang="en-GB" sz="2400" i="1" dirty="0" smtClean="0">
                <a:solidFill>
                  <a:srgbClr val="FFC000"/>
                </a:solidFill>
              </a:rPr>
              <a:t>AJR</a:t>
            </a:r>
            <a:r>
              <a:rPr lang="en-GB" sz="2400" dirty="0" smtClean="0">
                <a:solidFill>
                  <a:srgbClr val="FFC000"/>
                </a:solidFill>
              </a:rPr>
              <a:t>:198, May 2012.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C000"/>
                </a:solidFill>
              </a:rPr>
              <a:t>The Royal College of Radiologists. </a:t>
            </a:r>
            <a:r>
              <a:rPr lang="en-GB" sz="2400" i="1" dirty="0" smtClean="0">
                <a:solidFill>
                  <a:srgbClr val="FFC000"/>
                </a:solidFill>
              </a:rPr>
              <a:t>Paediatric trauma protocols. </a:t>
            </a:r>
            <a:r>
              <a:rPr lang="en-GB" sz="2400" dirty="0" smtClean="0">
                <a:solidFill>
                  <a:srgbClr val="FFC000"/>
                </a:solidFill>
              </a:rPr>
              <a:t>London: The Royal College of Radiologists, 2014. </a:t>
            </a:r>
          </a:p>
          <a:p>
            <a:pPr>
              <a:buFont typeface="Wingdings" pitchFamily="2" charset="2"/>
              <a:buChar char="Ø"/>
            </a:pPr>
            <a:r>
              <a:rPr lang="fi-FI" sz="2400" dirty="0" smtClean="0">
                <a:solidFill>
                  <a:srgbClr val="FFC000"/>
                </a:solidFill>
              </a:rPr>
              <a:t>O. Adib, E. NOIZET, D. Loisel et al. </a:t>
            </a:r>
            <a:r>
              <a:rPr lang="en-GB" sz="2400" i="1" dirty="0" smtClean="0">
                <a:solidFill>
                  <a:srgbClr val="FFC000"/>
                </a:solidFill>
              </a:rPr>
              <a:t>Radiographic atlas of </a:t>
            </a:r>
            <a:r>
              <a:rPr lang="en-GB" sz="2400" i="1" dirty="0" err="1" smtClean="0">
                <a:solidFill>
                  <a:srgbClr val="FFC000"/>
                </a:solidFill>
              </a:rPr>
              <a:t>pediatric</a:t>
            </a:r>
            <a:r>
              <a:rPr lang="en-GB" sz="2400" i="1" dirty="0" smtClean="0">
                <a:solidFill>
                  <a:srgbClr val="FFC000"/>
                </a:solidFill>
              </a:rPr>
              <a:t> cervical spine in emergency: normal anatomy, variants and pitfalls.</a:t>
            </a:r>
            <a:r>
              <a:rPr lang="en-GB" sz="2400" dirty="0" smtClean="0">
                <a:solidFill>
                  <a:srgbClr val="FFC000"/>
                </a:solidFill>
              </a:rPr>
              <a:t> European Society of Radiology, ECR Congress 2014. </a:t>
            </a:r>
          </a:p>
        </p:txBody>
      </p:sp>
    </p:spTree>
    <p:extLst>
      <p:ext uri="{BB962C8B-B14F-4D97-AF65-F5344CB8AC3E}">
        <p14:creationId xmlns:p14="http://schemas.microsoft.com/office/powerpoint/2010/main" val="28891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Technique: 3 views</a:t>
            </a:r>
            <a:endParaRPr lang="en-GB" b="1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5973" t="26203" r="35089" b="8702"/>
          <a:stretch>
            <a:fillRect/>
          </a:stretch>
        </p:blipFill>
        <p:spPr bwMode="auto">
          <a:xfrm>
            <a:off x="395536" y="1628800"/>
            <a:ext cx="2304256" cy="291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33951" t="26375" r="38931" b="7672"/>
          <a:stretch>
            <a:fillRect/>
          </a:stretch>
        </p:blipFill>
        <p:spPr bwMode="auto">
          <a:xfrm>
            <a:off x="3131840" y="1628800"/>
            <a:ext cx="2088232" cy="285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7544" y="4653136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Lateral view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MUST include 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C1 to C7 vertebrae 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C7/T1 junction</a:t>
            </a:r>
          </a:p>
          <a:p>
            <a:pPr>
              <a:buFontTx/>
              <a:buChar char="-"/>
            </a:pPr>
            <a:r>
              <a:rPr lang="en-GB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C1/ occipital junction</a:t>
            </a:r>
            <a:endParaRPr lang="en-GB" sz="1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5856" y="4653136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Antero-posterior (AP) view</a:t>
            </a:r>
            <a:endParaRPr lang="en-GB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0152" y="4653136"/>
            <a:ext cx="2524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Open-mouth odontoid view</a:t>
            </a:r>
            <a:endParaRPr lang="en-GB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E:\C-SPINE TEACHING\Odontoi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1844824"/>
            <a:ext cx="2756479" cy="248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 assess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C000"/>
                </a:solidFill>
              </a:rPr>
              <a:t>lignment 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1628800"/>
            <a:ext cx="41044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+mn-lt"/>
              </a:rPr>
              <a:t>Assess 4 parallel lines for smoothness, no steps and no </a:t>
            </a:r>
            <a:r>
              <a:rPr lang="en-GB" sz="2400" b="1" dirty="0" err="1" smtClean="0">
                <a:solidFill>
                  <a:srgbClr val="FFC000"/>
                </a:solidFill>
                <a:latin typeface="+mn-lt"/>
              </a:rPr>
              <a:t>angulation</a:t>
            </a:r>
            <a:r>
              <a:rPr lang="en-GB" sz="2400" b="1" dirty="0" smtClean="0">
                <a:solidFill>
                  <a:srgbClr val="FFC000"/>
                </a:solidFill>
                <a:latin typeface="+mn-lt"/>
              </a:rPr>
              <a:t>: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sz="2000" b="1" dirty="0" smtClean="0">
                <a:solidFill>
                  <a:srgbClr val="0070C0"/>
                </a:solidFill>
                <a:latin typeface="+mn-lt"/>
              </a:rPr>
              <a:t>1. Anterior vertebral line: </a:t>
            </a:r>
            <a:r>
              <a:rPr lang="en-GB" sz="2000" dirty="0" smtClean="0">
                <a:latin typeface="+mn-lt"/>
              </a:rPr>
              <a:t>anterior margin of vertebral bodies</a:t>
            </a:r>
          </a:p>
          <a:p>
            <a:endParaRPr lang="en-GB" sz="1000" dirty="0" smtClean="0">
              <a:latin typeface="+mn-lt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+mn-lt"/>
              </a:rPr>
              <a:t>2. Posterior vertebral line: </a:t>
            </a:r>
            <a:r>
              <a:rPr lang="en-GB" sz="2000" dirty="0" smtClean="0">
                <a:latin typeface="+mn-lt"/>
              </a:rPr>
              <a:t>posterior margin of vertebral bodies and anterior wall of the spinal canal</a:t>
            </a:r>
          </a:p>
          <a:p>
            <a:endParaRPr lang="en-GB" sz="1000" dirty="0" smtClean="0">
              <a:latin typeface="+mn-lt"/>
            </a:endParaRPr>
          </a:p>
          <a:p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3. </a:t>
            </a:r>
            <a:r>
              <a:rPr lang="en-GB" sz="2000" b="1" dirty="0" err="1" smtClean="0">
                <a:solidFill>
                  <a:srgbClr val="FFC000"/>
                </a:solidFill>
                <a:latin typeface="+mn-lt"/>
              </a:rPr>
              <a:t>Spino</a:t>
            </a:r>
            <a:r>
              <a:rPr lang="en-GB" sz="2000" b="1" dirty="0" smtClean="0">
                <a:solidFill>
                  <a:srgbClr val="FFC000"/>
                </a:solidFill>
                <a:latin typeface="+mn-lt"/>
              </a:rPr>
              <a:t>-laminar line: </a:t>
            </a:r>
            <a:r>
              <a:rPr lang="en-GB" sz="2000" dirty="0" smtClean="0">
                <a:latin typeface="+mn-lt"/>
              </a:rPr>
              <a:t>posterior wall of the spinal canal</a:t>
            </a:r>
          </a:p>
          <a:p>
            <a:endParaRPr lang="en-GB" sz="800" dirty="0" smtClean="0">
              <a:latin typeface="+mn-lt"/>
            </a:endParaRPr>
          </a:p>
          <a:p>
            <a:r>
              <a:rPr lang="en-GB" sz="2000" b="1" dirty="0" smtClean="0">
                <a:solidFill>
                  <a:srgbClr val="00B050"/>
                </a:solidFill>
                <a:latin typeface="+mn-lt"/>
              </a:rPr>
              <a:t>4. Posterior spinous line: </a:t>
            </a:r>
            <a:r>
              <a:rPr lang="en-GB" sz="2000" dirty="0" smtClean="0">
                <a:latin typeface="+mn-lt"/>
              </a:rPr>
              <a:t>tips of the spinous processes</a:t>
            </a:r>
            <a:endParaRPr lang="en-GB" sz="2000" dirty="0">
              <a:latin typeface="+mn-lt"/>
            </a:endParaRPr>
          </a:p>
        </p:txBody>
      </p:sp>
      <p:pic>
        <p:nvPicPr>
          <p:cNvPr id="1028" name="Picture 4" descr="E:\C-SPINE TEACHING\Picture12.png"/>
          <p:cNvPicPr>
            <a:picLocks noChangeAspect="1" noChangeArrowheads="1"/>
          </p:cNvPicPr>
          <p:nvPr/>
        </p:nvPicPr>
        <p:blipFill>
          <a:blip r:embed="rId2"/>
          <a:srcRect r="11154" b="1562"/>
          <a:stretch>
            <a:fillRect/>
          </a:stretch>
        </p:blipFill>
        <p:spPr bwMode="auto">
          <a:xfrm>
            <a:off x="683568" y="1700808"/>
            <a:ext cx="38884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 assess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C000"/>
                </a:solidFill>
              </a:rPr>
              <a:t>tlanto-occipital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C000"/>
                </a:solidFill>
              </a:rPr>
              <a:t>lignment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60032" y="2132856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 The anterior margin of the foramen magnum should line up with the dens. Confirm that clivus points at the dens.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solidFill>
                <a:srgbClr val="FFC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 The posterior margin of the foramen magnum should line up with the C1 </a:t>
            </a:r>
            <a:r>
              <a:rPr lang="en-GB" sz="2400" dirty="0" err="1" smtClean="0">
                <a:solidFill>
                  <a:srgbClr val="FFC000"/>
                </a:solidFill>
                <a:latin typeface="+mn-lt"/>
              </a:rPr>
              <a:t>spino</a:t>
            </a: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-laminar line.</a:t>
            </a:r>
            <a:endParaRPr lang="en-GB" sz="2400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104" name="Picture 8" descr="E:\C-SPINE TEACHING\Picture4.jpg"/>
          <p:cNvPicPr>
            <a:picLocks noChangeAspect="1" noChangeArrowheads="1"/>
          </p:cNvPicPr>
          <p:nvPr/>
        </p:nvPicPr>
        <p:blipFill>
          <a:blip r:embed="rId2" cstate="print"/>
          <a:srcRect l="482" r="17819" b="46691"/>
          <a:stretch>
            <a:fillRect/>
          </a:stretch>
        </p:blipFill>
        <p:spPr bwMode="auto">
          <a:xfrm>
            <a:off x="395536" y="2132856"/>
            <a:ext cx="426676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 assess </a:t>
            </a:r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C000"/>
                </a:solidFill>
              </a:rPr>
              <a:t>ones for fractures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628800"/>
            <a:ext cx="4320480" cy="452596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Trace the outline of each </a:t>
            </a:r>
            <a:r>
              <a:rPr lang="en-GB" sz="2400" b="1" dirty="0" smtClean="0">
                <a:solidFill>
                  <a:srgbClr val="00B050"/>
                </a:solidFill>
              </a:rPr>
              <a:t>vertebral body</a:t>
            </a:r>
            <a:r>
              <a:rPr lang="en-GB" sz="2400" dirty="0" smtClean="0">
                <a:solidFill>
                  <a:srgbClr val="FFC000"/>
                </a:solidFill>
              </a:rPr>
              <a:t>.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Below C2 they should be approximately the same height and shape (rectangular in shape).</a:t>
            </a:r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rgbClr val="FFC000"/>
                </a:solidFill>
              </a:rPr>
              <a:t>Trace the outline of each </a:t>
            </a:r>
            <a:r>
              <a:rPr lang="en-GB" sz="2400" b="1" dirty="0" smtClean="0">
                <a:solidFill>
                  <a:schemeClr val="bg1"/>
                </a:solidFill>
              </a:rPr>
              <a:t>pedicle</a:t>
            </a:r>
            <a:r>
              <a:rPr lang="en-GB" sz="2400" dirty="0" smtClean="0">
                <a:solidFill>
                  <a:srgbClr val="FFC000"/>
                </a:solidFill>
              </a:rPr>
              <a:t>,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0070C0"/>
                </a:solidFill>
              </a:rPr>
              <a:t>lateral mass</a:t>
            </a:r>
            <a:r>
              <a:rPr lang="en-GB" sz="2400" dirty="0" smtClean="0">
                <a:solidFill>
                  <a:srgbClr val="FFC000"/>
                </a:solidFill>
              </a:rPr>
              <a:t>, </a:t>
            </a:r>
            <a:r>
              <a:rPr lang="en-GB" sz="2400" b="1" dirty="0" smtClean="0">
                <a:solidFill>
                  <a:srgbClr val="FF0000"/>
                </a:solidFill>
              </a:rPr>
              <a:t>lamina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C000"/>
                </a:solidFill>
              </a:rPr>
              <a:t>and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A8289F"/>
                </a:solidFill>
              </a:rPr>
              <a:t>spinous process</a:t>
            </a:r>
            <a:r>
              <a:rPr lang="en-GB" sz="2400" dirty="0" smtClean="0">
                <a:solidFill>
                  <a:srgbClr val="FFC000"/>
                </a:solidFill>
              </a:rPr>
              <a:t>. </a:t>
            </a:r>
          </a:p>
          <a:p>
            <a:pPr lvl="1"/>
            <a:r>
              <a:rPr lang="en-GB" sz="1800" dirty="0" smtClean="0">
                <a:solidFill>
                  <a:srgbClr val="FFC000"/>
                </a:solidFill>
                <a:effectLst/>
              </a:rPr>
              <a:t>Note. The pedicles connect the lateral masses to the vertebral bodies; the lamina connect the lateral masses to the spinous processes.</a:t>
            </a:r>
            <a:endParaRPr lang="en-GB" sz="1800" dirty="0">
              <a:solidFill>
                <a:srgbClr val="FFC000"/>
              </a:solidFill>
              <a:effectLst/>
            </a:endParaRPr>
          </a:p>
        </p:txBody>
      </p:sp>
      <p:pic>
        <p:nvPicPr>
          <p:cNvPr id="27650" name="Picture 2" descr="E:\C-SPINE TEACHING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717925" cy="483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C000"/>
                </a:solidFill>
              </a:rPr>
              <a:t> - assess </a:t>
            </a:r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C000"/>
                </a:solidFill>
              </a:rPr>
              <a:t>ony Harris’ ring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725144"/>
            <a:ext cx="7560840" cy="1858317"/>
          </a:xfrm>
        </p:spPr>
        <p:txBody>
          <a:bodyPr/>
          <a:lstStyle/>
          <a:p>
            <a:r>
              <a:rPr lang="en-GB" sz="2400" b="1" dirty="0" smtClean="0">
                <a:solidFill>
                  <a:srgbClr val="FFC000"/>
                </a:solidFill>
              </a:rPr>
              <a:t>Ring of Harris </a:t>
            </a:r>
            <a:r>
              <a:rPr lang="en-GB" sz="2400" dirty="0" smtClean="0">
                <a:solidFill>
                  <a:srgbClr val="FFC000"/>
                </a:solidFill>
              </a:rPr>
              <a:t>is a ring-like structure resulting from projection of the lateral masses of C2 on its body.</a:t>
            </a:r>
          </a:p>
          <a:p>
            <a:r>
              <a:rPr lang="en-GB" sz="2400" dirty="0" smtClean="0">
                <a:solidFill>
                  <a:srgbClr val="FFC000"/>
                </a:solidFill>
              </a:rPr>
              <a:t>Assess </a:t>
            </a:r>
            <a:r>
              <a:rPr lang="en-GB" sz="2400" smtClean="0">
                <a:solidFill>
                  <a:srgbClr val="FFC000"/>
                </a:solidFill>
              </a:rPr>
              <a:t>bony outlines for </a:t>
            </a:r>
            <a:r>
              <a:rPr lang="en-GB" sz="2400" dirty="0" smtClean="0">
                <a:solidFill>
                  <a:srgbClr val="FFC000"/>
                </a:solidFill>
              </a:rPr>
              <a:t>continuity. A fracture can be seen as a step in the ring outline. </a:t>
            </a:r>
          </a:p>
          <a:p>
            <a:endParaRPr lang="en-GB" sz="24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171" t="26203" r="46318" b="42127"/>
          <a:stretch>
            <a:fillRect/>
          </a:stretch>
        </p:blipFill>
        <p:spPr bwMode="auto">
          <a:xfrm>
            <a:off x="1403648" y="1556792"/>
            <a:ext cx="28324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C-SPINE TEACHING\images\Pictur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556792"/>
            <a:ext cx="276365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 assess </a:t>
            </a: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FFC000"/>
                </a:solidFill>
              </a:rPr>
              <a:t>artilaginous space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1844824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FFC000"/>
                </a:solidFill>
                <a:latin typeface="+mn-lt"/>
              </a:rPr>
              <a:t>Predental</a:t>
            </a:r>
            <a:r>
              <a:rPr lang="en-GB" sz="2400" b="1" dirty="0" smtClean="0">
                <a:solidFill>
                  <a:srgbClr val="FFC000"/>
                </a:solidFill>
                <a:latin typeface="+mn-lt"/>
              </a:rPr>
              <a:t> space = </a:t>
            </a: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space between the odontoid peg and the anterior arch of C1.</a:t>
            </a:r>
          </a:p>
          <a:p>
            <a:endParaRPr lang="en-GB" sz="2400" dirty="0" smtClean="0">
              <a:solidFill>
                <a:srgbClr val="FFC000"/>
              </a:solidFill>
              <a:latin typeface="+mn-lt"/>
            </a:endParaRPr>
          </a:p>
          <a:p>
            <a:pPr fontAlgn="t">
              <a:buFont typeface="Arial" pitchFamily="34" charset="0"/>
              <a:buChar char="•"/>
            </a:pPr>
            <a:r>
              <a:rPr lang="en-GB" sz="24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&lt;5 mm in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≤8 years old </a:t>
            </a:r>
            <a:r>
              <a:rPr lang="en-GB" sz="2400" b="1" dirty="0">
                <a:solidFill>
                  <a:srgbClr val="FFC000"/>
                </a:solidFill>
                <a:latin typeface="+mn-lt"/>
              </a:rPr>
              <a:t>and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&lt;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3mm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in &gt;8 years </a:t>
            </a:r>
            <a:r>
              <a:rPr lang="en-GB" sz="2400" b="1" dirty="0" smtClean="0">
                <a:solidFill>
                  <a:srgbClr val="FF0000"/>
                </a:solidFill>
                <a:latin typeface="+mn-lt"/>
              </a:rPr>
              <a:t>old</a:t>
            </a:r>
          </a:p>
          <a:p>
            <a:pPr fontAlgn="t">
              <a:buFont typeface="Arial" pitchFamily="34" charset="0"/>
              <a:buChar char="•"/>
            </a:pPr>
            <a:endParaRPr lang="en-GB" sz="2400" b="1" dirty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C000"/>
                </a:solidFill>
                <a:latin typeface="+mn-lt"/>
              </a:rPr>
              <a:t> Increased distance implies disruption of the transverse ligament +/- fractures of C1.</a:t>
            </a:r>
          </a:p>
        </p:txBody>
      </p:sp>
      <p:pic>
        <p:nvPicPr>
          <p:cNvPr id="8195" name="Picture 3" descr="E:\C-SPINE TEACHING\Pictur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4048125" cy="332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</TotalTime>
  <Words>1401</Words>
  <Application>Microsoft Office PowerPoint</Application>
  <PresentationFormat>On-screen Show (4:3)</PresentationFormat>
  <Paragraphs>198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Part 4.0 Standardised Interpretation of Paediatric Cervical Spine Radiographs</vt:lpstr>
      <vt:lpstr>Aim</vt:lpstr>
      <vt:lpstr>Systematic approach</vt:lpstr>
      <vt:lpstr>Technique: 3 views</vt:lpstr>
      <vt:lpstr>A – assess alignment </vt:lpstr>
      <vt:lpstr>A – assess atlanto-occipital alignment</vt:lpstr>
      <vt:lpstr>B – assess bones for fractures</vt:lpstr>
      <vt:lpstr>B - assess bony Harris’ ring</vt:lpstr>
      <vt:lpstr>C – assess cartilaginous space</vt:lpstr>
      <vt:lpstr>D – assess disc (and other) spaces</vt:lpstr>
      <vt:lpstr>E – assess for effusion (soft tissues)</vt:lpstr>
      <vt:lpstr>F – assess for foreign bodies</vt:lpstr>
      <vt:lpstr>AP view: systematic approach</vt:lpstr>
      <vt:lpstr>Open mouth odontoid view</vt:lpstr>
      <vt:lpstr>Summary of normal measurements of upper cervical spine on x-ray  </vt:lpstr>
      <vt:lpstr>Normal developmental findings that can be misinterpreted as abnormal</vt:lpstr>
      <vt:lpstr>C2-C3 pseudosubluxation</vt:lpstr>
      <vt:lpstr>How will you approach the following radiographs?</vt:lpstr>
      <vt:lpstr>Example 1: what is the abnormality?</vt:lpstr>
      <vt:lpstr>C2 fracture dislocation</vt:lpstr>
      <vt:lpstr>Example 2: what is the abnormality?</vt:lpstr>
      <vt:lpstr>C4-C5 subluxation</vt:lpstr>
      <vt:lpstr>Example 3: what is the abnormality?</vt:lpstr>
      <vt:lpstr>Odontoid fracture</vt:lpstr>
      <vt:lpstr>Example 4: what is the abnormality?</vt:lpstr>
      <vt:lpstr>C7 spinous fracture</vt:lpstr>
      <vt:lpstr>Example 5: what is the abnormality?</vt:lpstr>
      <vt:lpstr>C4-C5 wedge compression fractures C6 compression fracture</vt:lpstr>
      <vt:lpstr>Summary</vt:lpstr>
      <vt:lpstr>References</vt:lpstr>
    </vt:vector>
  </TitlesOfParts>
  <Company>City Hospitals Sunderland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</dc:title>
  <dc:creator>mackiea</dc:creator>
  <cp:lastModifiedBy>Kim Pede</cp:lastModifiedBy>
  <cp:revision>115</cp:revision>
  <dcterms:created xsi:type="dcterms:W3CDTF">2016-08-11T19:01:37Z</dcterms:created>
  <dcterms:modified xsi:type="dcterms:W3CDTF">2016-10-14T15:58:05Z</dcterms:modified>
</cp:coreProperties>
</file>